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7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4" d="100"/>
          <a:sy n="44" d="100"/>
        </p:scale>
        <p:origin x="-69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54921D0-0EDB-465C-844D-7675EC6C3455}" type="datetimeFigureOut">
              <a:rPr lang="en-US"/>
              <a:pPr>
                <a:defRPr/>
              </a:pPr>
              <a:t>6/10/2010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5DCDA6E-4DC9-435C-9D2F-DB400598B2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1080D0F-29C6-4BBB-8419-156F83FED949}" type="datetimeFigureOut">
              <a:rPr lang="en-US" smtClean="0"/>
              <a:pPr>
                <a:defRPr/>
              </a:pPr>
              <a:t>6/10/2010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7FD89AD-5264-4EAA-9803-F7C8DC3D8F6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726A48F-85AF-4BAA-90D6-8187D131A27E}" type="datetimeFigureOut">
              <a:rPr lang="en-US" smtClean="0"/>
              <a:pPr>
                <a:defRPr/>
              </a:pPr>
              <a:t>6/10/2010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37757E4-F99C-4F88-8AE7-7EC6DBBA15F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1EFF23F-6656-48C0-96DF-8505393F5A2E}" type="datetimeFigureOut">
              <a:rPr lang="en-US" smtClean="0"/>
              <a:pPr>
                <a:defRPr/>
              </a:pPr>
              <a:t>6/10/2010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0A02F68-363D-44A5-8FA3-DB0C5423677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940A847-ADBF-45CF-A9FA-FDFD09F96273}" type="datetimeFigureOut">
              <a:rPr lang="en-US" smtClean="0"/>
              <a:pPr>
                <a:defRPr/>
              </a:pPr>
              <a:t>6/10/2010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B7656B5-BC92-4D91-B339-D0187B2BF3A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D03460E-7D7F-4043-BF04-C4C5EEC2A2CC}" type="datetimeFigureOut">
              <a:rPr lang="en-US" smtClean="0"/>
              <a:pPr>
                <a:defRPr/>
              </a:pPr>
              <a:t>6/10/2010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BC3CFEA-27DA-49A4-8219-44597B5F26D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429CFF7-FF92-4C98-979A-E79E601FFBE4}" type="datetimeFigureOut">
              <a:rPr lang="en-US" smtClean="0"/>
              <a:pPr>
                <a:defRPr/>
              </a:pPr>
              <a:t>6/10/2010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07E9CE2-25D6-4CF8-9EC2-EDC14AC3263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880F20C-ECAF-4302-8426-9A6FDA82A3CE}" type="datetimeFigureOut">
              <a:rPr lang="en-US" smtClean="0"/>
              <a:pPr>
                <a:defRPr/>
              </a:pPr>
              <a:t>6/10/2010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35DEBD8-05D2-4449-A312-FFFF8B66C71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DA56F50-AD5D-4739-B87D-602F0162DEB0}" type="datetimeFigureOut">
              <a:rPr lang="en-US" smtClean="0"/>
              <a:pPr>
                <a:defRPr/>
              </a:pPr>
              <a:t>6/10/2010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3C466F9-BB8B-42D5-925D-3471CF32E31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8954975-AC88-407B-8EDB-13CA001C6655}" type="datetimeFigureOut">
              <a:rPr lang="en-US" smtClean="0"/>
              <a:pPr>
                <a:defRPr/>
              </a:pPr>
              <a:t>6/10/2010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6FC048D-A6B9-4500-B480-DF749CD547A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8FD45BD-142B-4E36-A58F-5D14BBA52A89}" type="datetimeFigureOut">
              <a:rPr lang="en-US" smtClean="0"/>
              <a:pPr>
                <a:defRPr/>
              </a:pPr>
              <a:t>6/10/2010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0419B2E-4D02-4FBB-B4CD-78A659A9511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pPr>
              <a:defRPr/>
            </a:pPr>
            <a:fld id="{0C367D83-1910-4787-9227-ED75C945A04E}" type="datetimeFigureOut">
              <a:rPr lang="en-US" smtClean="0"/>
              <a:pPr>
                <a:defRPr/>
              </a:pPr>
              <a:t>6/10/2010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pPr>
              <a:defRPr/>
            </a:pPr>
            <a:fld id="{984E4AAF-2897-4B52-B45D-07E55D89F84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1A7FD077-CC5D-4D87-A792-63C1E763A773}" type="datetimeFigureOut">
              <a:rPr lang="en-US" smtClean="0"/>
              <a:pPr>
                <a:defRPr/>
              </a:pPr>
              <a:t>6/10/2010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ED7034C4-1344-4310-899B-2186217E390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en.wikipedia.org/wiki/Nobel_Prize_in_Literature" TargetMode="External"/><Relationship Id="rId3" Type="http://schemas.openxmlformats.org/officeDocument/2006/relationships/hyperlink" Target="http://en.wikipedia.org/wiki/United_States" TargetMode="External"/><Relationship Id="rId7" Type="http://schemas.openxmlformats.org/officeDocument/2006/relationships/hyperlink" Target="http://en.wikipedia.org/wiki/Stream_of_consciousness_writing" TargetMode="External"/><Relationship Id="rId2" Type="http://schemas.openxmlformats.org/officeDocument/2006/relationships/hyperlink" Target="http://en.wikipedia.org/wiki/New_Albany,_Mississippi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n.wikipedia.org/wiki/Modernist_literature" TargetMode="External"/><Relationship Id="rId5" Type="http://schemas.openxmlformats.org/officeDocument/2006/relationships/hyperlink" Target="http://en.wikipedia.org/wiki/Southern_Gothic" TargetMode="External"/><Relationship Id="rId4" Type="http://schemas.openxmlformats.org/officeDocument/2006/relationships/hyperlink" Target="http://en.wikipedia.org/wiki/Byhalia,_Mississippi" TargetMode="External"/><Relationship Id="rId9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en.wikipedia.org/wiki/Poet" TargetMode="External"/><Relationship Id="rId13" Type="http://schemas.openxmlformats.org/officeDocument/2006/relationships/hyperlink" Target="http://en.wikipedia.org/wiki/Tennessee_Williams" TargetMode="External"/><Relationship Id="rId18" Type="http://schemas.openxmlformats.org/officeDocument/2006/relationships/hyperlink" Target="http://en.wikipedia.org/wiki/World_War_I" TargetMode="External"/><Relationship Id="rId3" Type="http://schemas.openxmlformats.org/officeDocument/2006/relationships/hyperlink" Target="http://en.wikipedia.org/wiki/United_States" TargetMode="External"/><Relationship Id="rId21" Type="http://schemas.openxmlformats.org/officeDocument/2006/relationships/hyperlink" Target="http://en.wikipedia.org/wiki/Sherwood_Anderson" TargetMode="External"/><Relationship Id="rId7" Type="http://schemas.openxmlformats.org/officeDocument/2006/relationships/hyperlink" Target="http://en.wikipedia.org/wiki/Short_story" TargetMode="External"/><Relationship Id="rId12" Type="http://schemas.openxmlformats.org/officeDocument/2006/relationships/hyperlink" Target="http://en.wikipedia.org/wiki/Mark_Twain" TargetMode="External"/><Relationship Id="rId17" Type="http://schemas.openxmlformats.org/officeDocument/2006/relationships/hyperlink" Target="http://en.wikipedia.org/wiki/Royal_Air_Force" TargetMode="External"/><Relationship Id="rId2" Type="http://schemas.openxmlformats.org/officeDocument/2006/relationships/hyperlink" Target="http://en.wikipedia.org/wiki/Nobel_Prize" TargetMode="External"/><Relationship Id="rId16" Type="http://schemas.openxmlformats.org/officeDocument/2006/relationships/hyperlink" Target="http://en.wikipedia.org/wiki/United_Kingdom" TargetMode="External"/><Relationship Id="rId20" Type="http://schemas.openxmlformats.org/officeDocument/2006/relationships/hyperlink" Target="http://en.wikipedia.org/wiki/Soldiers'_Pay_(novel)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n.wikipedia.org/wiki/Novella" TargetMode="External"/><Relationship Id="rId11" Type="http://schemas.openxmlformats.org/officeDocument/2006/relationships/hyperlink" Target="http://en.wikipedia.org/wiki/Southern_literature" TargetMode="External"/><Relationship Id="rId5" Type="http://schemas.openxmlformats.org/officeDocument/2006/relationships/hyperlink" Target="http://en.wikipedia.org/wiki/Novel" TargetMode="External"/><Relationship Id="rId15" Type="http://schemas.openxmlformats.org/officeDocument/2006/relationships/hyperlink" Target="http://en.wikipedia.org/wiki/Canadian_Air_Force" TargetMode="External"/><Relationship Id="rId10" Type="http://schemas.openxmlformats.org/officeDocument/2006/relationships/hyperlink" Target="http://en.wikipedia.org/wiki/Mississippi" TargetMode="External"/><Relationship Id="rId19" Type="http://schemas.openxmlformats.org/officeDocument/2006/relationships/hyperlink" Target="http://en.wikipedia.org/wiki/New_Orleans,_Louisiana" TargetMode="External"/><Relationship Id="rId4" Type="http://schemas.openxmlformats.org/officeDocument/2006/relationships/hyperlink" Target="http://en.wikipedia.org/wiki/Author" TargetMode="External"/><Relationship Id="rId9" Type="http://schemas.openxmlformats.org/officeDocument/2006/relationships/hyperlink" Target="http://en.wikipedia.org/wiki/Screenwriter" TargetMode="External"/><Relationship Id="rId14" Type="http://schemas.openxmlformats.org/officeDocument/2006/relationships/hyperlink" Target="http://en.wikipedia.org/wiki/United_States_Army" TargetMode="External"/><Relationship Id="rId22" Type="http://schemas.openxmlformats.org/officeDocument/2006/relationships/hyperlink" Target="http://en.wikipedia.org/wiki/Heart_attack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en.wikipedia.org/w/index.php?title=Damon_and_Pythias_Unlimited&amp;action=edit&amp;redlink=1" TargetMode="External"/><Relationship Id="rId13" Type="http://schemas.openxmlformats.org/officeDocument/2006/relationships/hyperlink" Target="http://en.wikipedia.org/w/index.php?title=The_Marble_Faun_(Faulkner)&amp;action=edit&amp;redlink=1" TargetMode="External"/><Relationship Id="rId3" Type="http://schemas.openxmlformats.org/officeDocument/2006/relationships/hyperlink" Target="http://www.amazon.com/exec/obidos/external-search?keyword=mosquitoes&amp;tag=booksoftheworld&amp;mode=books" TargetMode="External"/><Relationship Id="rId7" Type="http://schemas.openxmlformats.org/officeDocument/2006/relationships/hyperlink" Target="http://en.wikipedia.org/w/index.php?title=Mirrors_of_Chartres_Street&amp;action=edit&amp;redlink=1" TargetMode="External"/><Relationship Id="rId12" Type="http://schemas.openxmlformats.org/officeDocument/2006/relationships/hyperlink" Target="http://en.wikipedia.org/w/index.php?title=Vision_in_Spring&amp;action=edit&amp;redlink=1" TargetMode="External"/><Relationship Id="rId17" Type="http://schemas.openxmlformats.org/officeDocument/2006/relationships/hyperlink" Target="http://en.wikipedia.org/w/index.php?title=Helen,_a_Courtship_and_Mississippi_Poems&amp;action=edit&amp;redlink=1" TargetMode="External"/><Relationship Id="rId2" Type="http://schemas.openxmlformats.org/officeDocument/2006/relationships/hyperlink" Target="http://www.amazon.com/exec/obidos/external-search?keyword=soldiers%20pay&amp;tag=booksoftheworld&amp;mode=books" TargetMode="External"/><Relationship Id="rId16" Type="http://schemas.openxmlformats.org/officeDocument/2006/relationships/hyperlink" Target="http://en.wikipedia.org/w/index.php?title=Mississippi_Poems&amp;action=edit&amp;redlink=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amazon.com/exec/obidos/external-search?keyword=As%20I%20Lay%20Dying&amp;tag=booksoftheworld&amp;mode=books" TargetMode="External"/><Relationship Id="rId11" Type="http://schemas.openxmlformats.org/officeDocument/2006/relationships/hyperlink" Target="http://en.wikipedia.org/w/index.php?title=Artist_at_Home&amp;action=edit&amp;redlink=1" TargetMode="External"/><Relationship Id="rId5" Type="http://schemas.openxmlformats.org/officeDocument/2006/relationships/hyperlink" Target="http://www.amazon.com/exec/obidos/external-search?keyword=sartoris&amp;tag=booksoftheworld&amp;mode=books" TargetMode="External"/><Relationship Id="rId15" Type="http://schemas.openxmlformats.org/officeDocument/2006/relationships/hyperlink" Target="http://en.wikipedia.org/w/index.php?title=This_Earth,_a_Poem&amp;action=edit&amp;redlink=1" TargetMode="External"/><Relationship Id="rId10" Type="http://schemas.openxmlformats.org/officeDocument/2006/relationships/hyperlink" Target="http://en.wikipedia.org/w/index.php?title=There_Was_a_Queen&amp;action=edit&amp;redlink=1" TargetMode="External"/><Relationship Id="rId4" Type="http://schemas.openxmlformats.org/officeDocument/2006/relationships/hyperlink" Target="http://www.amazon.com/exec/obidos/external-search?keyword=the%20sound%20and%20the%20fury&amp;tag=booksoftheworld&amp;mode=books" TargetMode="External"/><Relationship Id="rId9" Type="http://schemas.openxmlformats.org/officeDocument/2006/relationships/hyperlink" Target="http://en.wikipedia.org/w/index.php?title=Mountain_Victory&amp;action=edit&amp;redlink=1" TargetMode="External"/><Relationship Id="rId14" Type="http://schemas.openxmlformats.org/officeDocument/2006/relationships/hyperlink" Target="http://en.wikipedia.org/w/index.php?title=A_Green_Bough&amp;action=edit&amp;redlink=1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Shakespeare" TargetMode="External"/><Relationship Id="rId2" Type="http://schemas.openxmlformats.org/officeDocument/2006/relationships/hyperlink" Target="http://en.wikipedia.org/wiki/Soliloquy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en.wikipedia.org/wiki/Macbeth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Stream_of_consciousness_writing" TargetMode="External"/><Relationship Id="rId2" Type="http://schemas.openxmlformats.org/officeDocument/2006/relationships/hyperlink" Target="http://en.wikipedia.org/wiki/William_Faulkner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n.wikipedia.org/wiki/Sanctuary_(novel)" TargetMode="External"/><Relationship Id="rId5" Type="http://schemas.openxmlformats.org/officeDocument/2006/relationships/hyperlink" Target="http://en.wikipedia.org/wiki/Virginia_Woolf" TargetMode="External"/><Relationship Id="rId4" Type="http://schemas.openxmlformats.org/officeDocument/2006/relationships/hyperlink" Target="http://en.wikipedia.org/wiki/James_Joyce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2.bp.blogspot.com/_9f-5QLXa7_Y/Sb6bZ0SebFI/AAAAAAAADRQ/S7X0ZkcoBAs/s1600-h/Blog+Art+-+The+Sound+and+the+Fury1.jpg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685800" y="2144713"/>
            <a:ext cx="7772400" cy="1470025"/>
          </a:xfrm>
        </p:spPr>
        <p:txBody>
          <a:bodyPr/>
          <a:lstStyle/>
          <a:p>
            <a:r>
              <a:rPr lang="en-US" b="1" i="1" dirty="0" smtClean="0">
                <a:latin typeface="Cooper Black" pitchFamily="18" charset="0"/>
              </a:rPr>
              <a:t>The Sound and the Fury</a:t>
            </a:r>
            <a:endParaRPr lang="en-US" dirty="0" smtClean="0">
              <a:latin typeface="Cooper Black" pitchFamily="18" charset="0"/>
            </a:endParaRPr>
          </a:p>
        </p:txBody>
      </p:sp>
      <p:sp>
        <p:nvSpPr>
          <p:cNvPr id="2051" name="Subtitle 2"/>
          <p:cNvSpPr>
            <a:spLocks noGrp="1"/>
          </p:cNvSpPr>
          <p:nvPr>
            <p:ph type="subTitle" idx="1"/>
          </p:nvPr>
        </p:nvSpPr>
        <p:spPr>
          <a:xfrm>
            <a:off x="838200" y="4287838"/>
            <a:ext cx="6934200" cy="1046162"/>
          </a:xfrm>
        </p:spPr>
        <p:txBody>
          <a:bodyPr/>
          <a:lstStyle/>
          <a:p>
            <a:r>
              <a:rPr lang="en-US" b="1" dirty="0" smtClean="0"/>
              <a:t>by William Faulkner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oper Black" pitchFamily="18" charset="0"/>
              </a:rPr>
              <a:t>The plot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. Caddy’s daughter—named after her brother Quentin—is brought up in the unhappy </a:t>
            </a:r>
            <a:r>
              <a:rPr lang="en-US" dirty="0" err="1" smtClean="0"/>
              <a:t>Compson</a:t>
            </a:r>
            <a:r>
              <a:rPr lang="en-US" dirty="0" smtClean="0"/>
              <a:t> household although everyone is forbidden to speak her mother’s name. She has her revenge upon her uncle Jason when she steals the $7000 he has amassed by embezzling from his mother and from funds sent to Quentin by Caddy. The family is supported and cared for by a family of black servants, led and held together by the matriarch </a:t>
            </a:r>
            <a:r>
              <a:rPr lang="en-US" dirty="0" err="1" smtClean="0"/>
              <a:t>Dilsey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>
                <a:latin typeface="Cooper Black" pitchFamily="18" charset="0"/>
              </a:rPr>
              <a:t>Names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Nadia khan</a:t>
            </a:r>
          </a:p>
          <a:p>
            <a:r>
              <a:rPr lang="en-US" dirty="0" err="1" smtClean="0"/>
              <a:t>Maha</a:t>
            </a:r>
            <a:r>
              <a:rPr lang="en-US" dirty="0" smtClean="0"/>
              <a:t> </a:t>
            </a:r>
            <a:r>
              <a:rPr lang="en-US" dirty="0" err="1" smtClean="0"/>
              <a:t>Bokhary</a:t>
            </a:r>
            <a:endParaRPr lang="en-US" dirty="0" smtClean="0"/>
          </a:p>
          <a:p>
            <a:r>
              <a:rPr lang="en-US" dirty="0" err="1" smtClean="0"/>
              <a:t>Walaa</a:t>
            </a:r>
            <a:r>
              <a:rPr lang="en-US" dirty="0" smtClean="0"/>
              <a:t> al </a:t>
            </a:r>
            <a:r>
              <a:rPr lang="en-US" dirty="0" err="1" smtClean="0"/>
              <a:t>khale</a:t>
            </a:r>
            <a:endParaRPr lang="en-US" dirty="0" smtClean="0"/>
          </a:p>
          <a:p>
            <a:r>
              <a:rPr lang="en-US" dirty="0" err="1" smtClean="0"/>
              <a:t>Malak</a:t>
            </a:r>
            <a:r>
              <a:rPr lang="en-US" dirty="0" smtClean="0"/>
              <a:t>  </a:t>
            </a:r>
            <a:r>
              <a:rPr lang="en-US" dirty="0" err="1" smtClean="0"/>
              <a:t>Halwani</a:t>
            </a:r>
            <a:endParaRPr lang="en-US" dirty="0" smtClean="0"/>
          </a:p>
          <a:p>
            <a:r>
              <a:rPr lang="en-US" dirty="0" err="1" smtClean="0"/>
              <a:t>Lujain</a:t>
            </a:r>
            <a:r>
              <a:rPr lang="en-US" dirty="0" smtClean="0"/>
              <a:t>  </a:t>
            </a:r>
            <a:r>
              <a:rPr lang="en-US" dirty="0" err="1" smtClean="0"/>
              <a:t>Bogari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oper Black" pitchFamily="18" charset="0"/>
              </a:rPr>
              <a:t>Biography</a:t>
            </a:r>
            <a:br>
              <a:rPr lang="en-US" dirty="0" smtClean="0">
                <a:latin typeface="Cooper Black" pitchFamily="18" charset="0"/>
              </a:rPr>
            </a:br>
            <a:endParaRPr lang="en-US" dirty="0">
              <a:latin typeface="Cooper Black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458200" cy="4953000"/>
          </a:xfrm>
        </p:spPr>
        <p:txBody>
          <a:bodyPr>
            <a:normAutofit fontScale="25000" lnSpcReduction="20000"/>
          </a:bodyPr>
          <a:lstStyle/>
          <a:p>
            <a:r>
              <a:rPr lang="en-US" sz="7400" b="1" dirty="0" smtClean="0"/>
              <a:t>Born</a:t>
            </a:r>
            <a:endParaRPr lang="en-US" sz="7400" dirty="0" smtClean="0"/>
          </a:p>
          <a:p>
            <a:r>
              <a:rPr lang="en-US" sz="7400" dirty="0" smtClean="0"/>
              <a:t>William Cuthbert Falkner</a:t>
            </a:r>
            <a:br>
              <a:rPr lang="en-US" sz="7400" dirty="0" smtClean="0"/>
            </a:br>
            <a:r>
              <a:rPr lang="en-US" sz="7400" dirty="0" smtClean="0"/>
              <a:t>September 25, 1897(1897-09-25)</a:t>
            </a:r>
            <a:br>
              <a:rPr lang="en-US" sz="7400" dirty="0" smtClean="0"/>
            </a:br>
            <a:r>
              <a:rPr lang="en-US" sz="7400" dirty="0" smtClean="0">
                <a:hlinkClick r:id="rId2" tooltip="New Albany, Mississippi"/>
              </a:rPr>
              <a:t>New Albany, Mississippi</a:t>
            </a:r>
            <a:r>
              <a:rPr lang="en-US" sz="7400" dirty="0" smtClean="0"/>
              <a:t>, </a:t>
            </a:r>
            <a:r>
              <a:rPr lang="en-US" sz="7400" dirty="0" smtClean="0">
                <a:hlinkClick r:id="rId3" tooltip="United States"/>
              </a:rPr>
              <a:t>USA</a:t>
            </a:r>
            <a:endParaRPr lang="en-US" sz="7400" dirty="0" smtClean="0"/>
          </a:p>
          <a:p>
            <a:r>
              <a:rPr lang="en-US" sz="7400" b="1" dirty="0" smtClean="0"/>
              <a:t>Died</a:t>
            </a:r>
            <a:endParaRPr lang="en-US" sz="7400" dirty="0" smtClean="0"/>
          </a:p>
          <a:p>
            <a:r>
              <a:rPr lang="en-US" sz="7400" dirty="0" smtClean="0"/>
              <a:t>July 6, 1962 (aged 64)</a:t>
            </a:r>
            <a:br>
              <a:rPr lang="en-US" sz="7400" dirty="0" smtClean="0"/>
            </a:br>
            <a:r>
              <a:rPr lang="en-US" sz="7400" dirty="0" smtClean="0">
                <a:hlinkClick r:id="rId4" tooltip="Byhalia, Mississippi"/>
              </a:rPr>
              <a:t>Byhalia, Mississippi</a:t>
            </a:r>
            <a:r>
              <a:rPr lang="en-US" sz="7400" dirty="0" smtClean="0"/>
              <a:t>, USA</a:t>
            </a:r>
          </a:p>
          <a:p>
            <a:r>
              <a:rPr lang="en-US" sz="7400" b="1" dirty="0" smtClean="0"/>
              <a:t>Occupation</a:t>
            </a:r>
            <a:endParaRPr lang="en-US" sz="7400" dirty="0" smtClean="0"/>
          </a:p>
          <a:p>
            <a:r>
              <a:rPr lang="en-US" sz="7400" dirty="0" smtClean="0"/>
              <a:t>Novelist, short story writer</a:t>
            </a:r>
          </a:p>
          <a:p>
            <a:r>
              <a:rPr lang="en-US" sz="7400" b="1" dirty="0" smtClean="0"/>
              <a:t>Genres</a:t>
            </a:r>
            <a:endParaRPr lang="en-US" sz="7400" dirty="0" smtClean="0"/>
          </a:p>
          <a:p>
            <a:r>
              <a:rPr lang="en-US" sz="7400" dirty="0" smtClean="0">
                <a:hlinkClick r:id="rId5" tooltip="Southern Gothic"/>
              </a:rPr>
              <a:t>Southern Gothic</a:t>
            </a:r>
            <a:endParaRPr lang="en-US" sz="7400" dirty="0" smtClean="0"/>
          </a:p>
          <a:p>
            <a:r>
              <a:rPr lang="en-US" sz="7400" b="1" dirty="0" smtClean="0"/>
              <a:t>Literary movement</a:t>
            </a:r>
            <a:endParaRPr lang="en-US" sz="7400" dirty="0" smtClean="0"/>
          </a:p>
          <a:p>
            <a:r>
              <a:rPr lang="en-US" sz="7400" dirty="0" smtClean="0">
                <a:hlinkClick r:id="rId6" tooltip="Modernist literature"/>
              </a:rPr>
              <a:t>Modernism</a:t>
            </a:r>
            <a:r>
              <a:rPr lang="en-US" sz="7400" dirty="0" smtClean="0"/>
              <a:t>, </a:t>
            </a:r>
            <a:r>
              <a:rPr lang="en-US" sz="7400" dirty="0" smtClean="0">
                <a:hlinkClick r:id="rId7" tooltip="Stream of consciousness writing"/>
              </a:rPr>
              <a:t>Stream of consciousness</a:t>
            </a:r>
            <a:endParaRPr lang="en-US" sz="7400" dirty="0" smtClean="0"/>
          </a:p>
          <a:p>
            <a:r>
              <a:rPr lang="en-US" sz="7400" b="1" dirty="0" smtClean="0"/>
              <a:t>Notable award(s)</a:t>
            </a:r>
            <a:endParaRPr lang="en-US" sz="7400" dirty="0" smtClean="0"/>
          </a:p>
          <a:p>
            <a:r>
              <a:rPr lang="en-US" sz="7400" dirty="0" smtClean="0">
                <a:hlinkClick r:id="rId8" tooltip="Nobel Prize in Literature"/>
              </a:rPr>
              <a:t>Nobel Prize in Literature</a:t>
            </a:r>
            <a:r>
              <a:rPr lang="en-US" sz="7400" dirty="0" smtClean="0"/>
              <a:t>, 1949</a:t>
            </a:r>
          </a:p>
          <a:p>
            <a:r>
              <a:rPr lang="en-US" sz="7400" b="1" dirty="0" smtClean="0"/>
              <a:t>Spouse(s)</a:t>
            </a:r>
            <a:endParaRPr lang="en-US" sz="7400" dirty="0" smtClean="0"/>
          </a:p>
          <a:p>
            <a:r>
              <a:rPr lang="en-US" sz="7400" dirty="0" smtClean="0"/>
              <a:t>Estelle Oldham</a:t>
            </a:r>
          </a:p>
          <a:p>
            <a:endParaRPr lang="en-US" dirty="0"/>
          </a:p>
        </p:txBody>
      </p:sp>
      <p:pic>
        <p:nvPicPr>
          <p:cNvPr id="10242" name="Picture 2" descr="http://bp0.blogger.com/_PG3ew_iFi3A/SHfEL130gGI/AAAAAAAACLY/_irjnopdX2A/s400/photo1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410200" y="1447800"/>
            <a:ext cx="3352800" cy="4495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oper Black" pitchFamily="18" charset="0"/>
              </a:rPr>
              <a:t>Biography</a:t>
            </a:r>
            <a:endParaRPr lang="en-US" dirty="0">
              <a:latin typeface="Cooper Black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71600"/>
            <a:ext cx="8305800" cy="5486400"/>
          </a:xfrm>
        </p:spPr>
        <p:txBody>
          <a:bodyPr>
            <a:normAutofit/>
          </a:bodyPr>
          <a:lstStyle/>
          <a:p>
            <a:r>
              <a:rPr lang="en-US" sz="2000" b="1" dirty="0" smtClean="0"/>
              <a:t>William Faulkner</a:t>
            </a:r>
            <a:r>
              <a:rPr lang="en-US" sz="2000" dirty="0" smtClean="0"/>
              <a:t> :was a </a:t>
            </a:r>
            <a:r>
              <a:rPr lang="en-US" sz="2000" u="sng" dirty="0" smtClean="0">
                <a:hlinkClick r:id="rId2" tooltip="Nobel Prize"/>
              </a:rPr>
              <a:t>Nobel Prize</a:t>
            </a:r>
            <a:r>
              <a:rPr lang="en-US" sz="2000" dirty="0" smtClean="0"/>
              <a:t>-winning </a:t>
            </a:r>
            <a:r>
              <a:rPr lang="en-US" sz="2000" u="sng" dirty="0" smtClean="0">
                <a:hlinkClick r:id="rId3" tooltip="United States"/>
              </a:rPr>
              <a:t>American</a:t>
            </a:r>
            <a:r>
              <a:rPr lang="en-US" sz="2000" dirty="0" smtClean="0"/>
              <a:t> </a:t>
            </a:r>
            <a:r>
              <a:rPr lang="en-US" sz="2000" u="sng" dirty="0" smtClean="0">
                <a:hlinkClick r:id="rId4" tooltip="Author"/>
              </a:rPr>
              <a:t>author</a:t>
            </a:r>
            <a:r>
              <a:rPr lang="en-US" sz="2000" dirty="0" smtClean="0"/>
              <a:t>. One of the most influential writers of the 20th century, his reputation is based on his </a:t>
            </a:r>
            <a:r>
              <a:rPr lang="en-US" sz="2000" u="sng" dirty="0" smtClean="0">
                <a:hlinkClick r:id="rId5" tooltip="Novel"/>
              </a:rPr>
              <a:t>novels</a:t>
            </a:r>
            <a:r>
              <a:rPr lang="en-US" sz="2000" dirty="0" smtClean="0"/>
              <a:t>, </a:t>
            </a:r>
            <a:r>
              <a:rPr lang="en-US" sz="2000" u="sng" dirty="0" smtClean="0">
                <a:hlinkClick r:id="rId6" tooltip="Novella"/>
              </a:rPr>
              <a:t>novellas</a:t>
            </a:r>
            <a:r>
              <a:rPr lang="en-US" sz="2000" dirty="0" smtClean="0"/>
              <a:t> and </a:t>
            </a:r>
            <a:r>
              <a:rPr lang="en-US" sz="2000" u="sng" dirty="0" smtClean="0">
                <a:hlinkClick r:id="rId7" tooltip="Short story"/>
              </a:rPr>
              <a:t>short stories</a:t>
            </a:r>
            <a:r>
              <a:rPr lang="en-US" sz="2000" dirty="0" smtClean="0"/>
              <a:t>. He was also a published </a:t>
            </a:r>
            <a:r>
              <a:rPr lang="en-US" sz="2000" u="sng" dirty="0" smtClean="0">
                <a:hlinkClick r:id="rId8" tooltip="Poet"/>
              </a:rPr>
              <a:t>poet</a:t>
            </a:r>
            <a:r>
              <a:rPr lang="en-US" sz="2000" dirty="0" smtClean="0"/>
              <a:t> and an occasional </a:t>
            </a:r>
            <a:r>
              <a:rPr lang="en-US" sz="2000" u="sng" dirty="0" smtClean="0">
                <a:hlinkClick r:id="rId9" tooltip="Screenwriter"/>
              </a:rPr>
              <a:t>screenwriter</a:t>
            </a:r>
            <a:r>
              <a:rPr lang="en-US" sz="2000" dirty="0" smtClean="0"/>
              <a:t>. Most of Faulkner's works are set in his native state of </a:t>
            </a:r>
            <a:r>
              <a:rPr lang="en-US" sz="2000" u="sng" dirty="0" smtClean="0">
                <a:hlinkClick r:id="rId10" tooltip="Mississippi"/>
              </a:rPr>
              <a:t>Mississippi</a:t>
            </a:r>
            <a:r>
              <a:rPr lang="en-US" sz="2000" u="sng" dirty="0" smtClean="0"/>
              <a:t>.</a:t>
            </a:r>
            <a:r>
              <a:rPr lang="en-US" sz="2000" dirty="0" smtClean="0"/>
              <a:t> He is considered one of the most important </a:t>
            </a:r>
            <a:r>
              <a:rPr lang="en-US" sz="2000" u="sng" dirty="0" smtClean="0">
                <a:hlinkClick r:id="rId11" tooltip="Southern literature"/>
              </a:rPr>
              <a:t>Southern writers</a:t>
            </a:r>
            <a:r>
              <a:rPr lang="en-US" sz="2000" dirty="0" smtClean="0"/>
              <a:t> along with </a:t>
            </a:r>
            <a:r>
              <a:rPr lang="en-US" sz="2000" u="sng" dirty="0" smtClean="0">
                <a:hlinkClick r:id="rId12" tooltip="Mark Twain"/>
              </a:rPr>
              <a:t>Mark Twain</a:t>
            </a:r>
            <a:r>
              <a:rPr lang="en-US" sz="2000" u="sng" dirty="0" smtClean="0"/>
              <a:t>.</a:t>
            </a:r>
            <a:r>
              <a:rPr lang="en-US" sz="2000" dirty="0" smtClean="0"/>
              <a:t> and </a:t>
            </a:r>
            <a:r>
              <a:rPr lang="en-US" sz="2000" u="sng" dirty="0" smtClean="0">
                <a:hlinkClick r:id="rId13" tooltip="Tennessee Williams"/>
              </a:rPr>
              <a:t>Tennessee Williams</a:t>
            </a:r>
            <a:r>
              <a:rPr lang="en-US" sz="2000" u="sng" dirty="0" smtClean="0"/>
              <a:t>.</a:t>
            </a:r>
          </a:p>
          <a:p>
            <a:endParaRPr lang="en-US" sz="2000" u="sng" dirty="0" smtClean="0"/>
          </a:p>
          <a:p>
            <a:r>
              <a:rPr lang="en-US" sz="2000" dirty="0" smtClean="0"/>
              <a:t>Faulkner Unable to join the </a:t>
            </a:r>
            <a:r>
              <a:rPr lang="en-US" sz="2000" u="sng" dirty="0" smtClean="0">
                <a:hlinkClick r:id="rId14" tooltip="United States Army"/>
              </a:rPr>
              <a:t>United States Army</a:t>
            </a:r>
            <a:r>
              <a:rPr lang="en-US" sz="2000" dirty="0" smtClean="0"/>
              <a:t> because of his height, (he was 5' 5½"), Faulkner first joined the </a:t>
            </a:r>
            <a:r>
              <a:rPr lang="en-US" sz="2000" u="sng" dirty="0" smtClean="0">
                <a:hlinkClick r:id="rId15" tooltip="Canadian Air Force"/>
              </a:rPr>
              <a:t>Canadian</a:t>
            </a:r>
            <a:r>
              <a:rPr lang="en-US" sz="2000" dirty="0" smtClean="0"/>
              <a:t> and then the </a:t>
            </a:r>
            <a:r>
              <a:rPr lang="en-US" sz="2000" u="sng" dirty="0" smtClean="0">
                <a:hlinkClick r:id="rId16" tooltip="United Kingdom"/>
              </a:rPr>
              <a:t>British</a:t>
            </a:r>
            <a:r>
              <a:rPr lang="en-US" sz="2000" dirty="0" smtClean="0"/>
              <a:t> </a:t>
            </a:r>
            <a:r>
              <a:rPr lang="en-US" sz="2000" u="sng" dirty="0" smtClean="0">
                <a:hlinkClick r:id="rId17" tooltip="Royal Air Force"/>
              </a:rPr>
              <a:t>Royal Air Force</a:t>
            </a:r>
            <a:r>
              <a:rPr lang="en-US" sz="2000" dirty="0" smtClean="0"/>
              <a:t>, yet did not see any </a:t>
            </a:r>
            <a:r>
              <a:rPr lang="en-US" sz="2000" u="sng" dirty="0" smtClean="0">
                <a:hlinkClick r:id="rId18" tooltip="World War I"/>
              </a:rPr>
              <a:t>World War I</a:t>
            </a:r>
            <a:r>
              <a:rPr lang="en-US" sz="2000" dirty="0" smtClean="0"/>
              <a:t> wartime action.</a:t>
            </a:r>
          </a:p>
          <a:p>
            <a:endParaRPr lang="en-US" sz="2000" dirty="0" smtClean="0"/>
          </a:p>
          <a:p>
            <a:r>
              <a:rPr lang="en-US" sz="2000" dirty="0" smtClean="0"/>
              <a:t>he was living in </a:t>
            </a:r>
            <a:r>
              <a:rPr lang="en-US" sz="2000" u="sng" dirty="0" smtClean="0">
                <a:hlinkClick r:id="rId19" tooltip="New Orleans, Louisiana"/>
              </a:rPr>
              <a:t>New Orleans</a:t>
            </a:r>
            <a:r>
              <a:rPr lang="en-US" sz="2000" dirty="0" smtClean="0"/>
              <a:t> in 1925 when he wrote his first novel, </a:t>
            </a:r>
            <a:r>
              <a:rPr lang="en-US" sz="2000" i="1" u="sng" dirty="0" smtClean="0">
                <a:hlinkClick r:id="rId20" tooltip="Soldiers' Pay (novel)"/>
              </a:rPr>
              <a:t>Soldiers' Pay</a:t>
            </a:r>
            <a:r>
              <a:rPr lang="en-US" sz="2000" dirty="0" smtClean="0"/>
              <a:t>, after being influenced by </a:t>
            </a:r>
            <a:r>
              <a:rPr lang="en-US" sz="2000" u="sng" dirty="0" smtClean="0">
                <a:hlinkClick r:id="rId21" tooltip="Sherwood Anderson"/>
              </a:rPr>
              <a:t>Sherwood Anderson</a:t>
            </a:r>
            <a:r>
              <a:rPr lang="en-US" sz="2000" dirty="0" smtClean="0"/>
              <a:t> to try fiction</a:t>
            </a:r>
            <a:r>
              <a:rPr lang="en-US" sz="1800" dirty="0" smtClean="0"/>
              <a:t> until his death. In 1959 he suffered serious injuries in a horse-riding accident. Faulkner died of a </a:t>
            </a:r>
            <a:r>
              <a:rPr lang="en-US" sz="1800" u="sng" dirty="0" smtClean="0">
                <a:hlinkClick r:id="rId22" tooltip="Heart attack"/>
              </a:rPr>
              <a:t>heart attack</a:t>
            </a:r>
            <a:r>
              <a:rPr lang="en-US" sz="1800" dirty="0" smtClean="0"/>
              <a:t> at the age of 64.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b="1" dirty="0" smtClean="0">
                <a:latin typeface="Cooper Black" pitchFamily="18" charset="0"/>
              </a:rPr>
              <a:t>His Works</a:t>
            </a:r>
            <a:r>
              <a:rPr lang="ar-SA" dirty="0" smtClean="0">
                <a:latin typeface="Cooper Black" pitchFamily="18" charset="0"/>
              </a:rPr>
              <a:t/>
            </a:r>
            <a:br>
              <a:rPr lang="ar-SA" dirty="0" smtClean="0">
                <a:latin typeface="Cooper Black" pitchFamily="18" charset="0"/>
              </a:rPr>
            </a:br>
            <a:endParaRPr lang="en-US" dirty="0">
              <a:latin typeface="Cooper Black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371600"/>
            <a:ext cx="7772400" cy="4983960"/>
          </a:xfrm>
        </p:spPr>
        <p:txBody>
          <a:bodyPr>
            <a:normAutofit fontScale="47500" lnSpcReduction="20000"/>
          </a:bodyPr>
          <a:lstStyle/>
          <a:p>
            <a:r>
              <a:rPr lang="en-US" i="1" dirty="0" smtClean="0">
                <a:hlinkClick r:id="rId2"/>
              </a:rPr>
              <a:t>Soldier's Pay</a:t>
            </a:r>
            <a:r>
              <a:rPr lang="en-US" dirty="0" smtClean="0"/>
              <a:t> (1926) </a:t>
            </a:r>
          </a:p>
          <a:p>
            <a:r>
              <a:rPr lang="en-US" i="1" dirty="0" smtClean="0">
                <a:hlinkClick r:id="rId3"/>
              </a:rPr>
              <a:t>Mosquitoes</a:t>
            </a:r>
            <a:r>
              <a:rPr lang="en-US" dirty="0" smtClean="0"/>
              <a:t> (1927) </a:t>
            </a:r>
          </a:p>
          <a:p>
            <a:r>
              <a:rPr lang="en-US" i="1" dirty="0" smtClean="0">
                <a:hlinkClick r:id="rId4"/>
              </a:rPr>
              <a:t>The Sound and the Fury</a:t>
            </a:r>
            <a:r>
              <a:rPr lang="en-US" dirty="0" smtClean="0"/>
              <a:t> (1929) </a:t>
            </a:r>
          </a:p>
          <a:p>
            <a:r>
              <a:rPr lang="en-US" i="1" dirty="0" err="1" smtClean="0">
                <a:hlinkClick r:id="rId5"/>
              </a:rPr>
              <a:t>Sartoris</a:t>
            </a:r>
            <a:r>
              <a:rPr lang="en-US" dirty="0" smtClean="0"/>
              <a:t> (1929) </a:t>
            </a:r>
          </a:p>
          <a:p>
            <a:r>
              <a:rPr lang="en-US" i="1" dirty="0" smtClean="0">
                <a:hlinkClick r:id="rId6"/>
              </a:rPr>
              <a:t>As I Lay Dying</a:t>
            </a:r>
            <a:r>
              <a:rPr lang="en-US" dirty="0" smtClean="0"/>
              <a:t> (1930)</a:t>
            </a:r>
          </a:p>
          <a:p>
            <a:r>
              <a:rPr lang="en-US" dirty="0" smtClean="0"/>
              <a:t> </a:t>
            </a:r>
            <a:r>
              <a:rPr lang="en-US" b="1" dirty="0" smtClean="0"/>
              <a:t>Short stories</a:t>
            </a:r>
            <a:endParaRPr lang="en-US" dirty="0" smtClean="0"/>
          </a:p>
          <a:p>
            <a:r>
              <a:rPr lang="en-US" dirty="0" smtClean="0"/>
              <a:t>"</a:t>
            </a:r>
            <a:r>
              <a:rPr lang="en-US" dirty="0" smtClean="0">
                <a:hlinkClick r:id="rId7" action="ppaction://hlinkfile" tooltip="Mirrors of Chartres Street (page does not exist)"/>
              </a:rPr>
              <a:t>Mirrors of Chartres Street</a:t>
            </a:r>
            <a:r>
              <a:rPr lang="en-US" dirty="0" smtClean="0"/>
              <a:t>" (1925)</a:t>
            </a:r>
          </a:p>
          <a:p>
            <a:r>
              <a:rPr lang="en-US" dirty="0" smtClean="0"/>
              <a:t>"</a:t>
            </a:r>
            <a:r>
              <a:rPr lang="en-US" dirty="0" smtClean="0">
                <a:hlinkClick r:id="rId8" action="ppaction://hlinkfile" tooltip="Damon and Pythias Unlimited (page does not exist)"/>
              </a:rPr>
              <a:t>Damon and </a:t>
            </a:r>
            <a:r>
              <a:rPr lang="en-US" dirty="0" err="1" smtClean="0">
                <a:hlinkClick r:id="rId8" action="ppaction://hlinkfile" tooltip="Damon and Pythias Unlimited (page does not exist)"/>
              </a:rPr>
              <a:t>Pythias</a:t>
            </a:r>
            <a:r>
              <a:rPr lang="en-US" dirty="0" smtClean="0">
                <a:hlinkClick r:id="rId8" action="ppaction://hlinkfile" tooltip="Damon and Pythias Unlimited (page does not exist)"/>
              </a:rPr>
              <a:t> Unlimited</a:t>
            </a:r>
            <a:r>
              <a:rPr lang="en-US" dirty="0" smtClean="0"/>
              <a:t>" (1925)</a:t>
            </a:r>
          </a:p>
          <a:p>
            <a:r>
              <a:rPr lang="en-US" dirty="0" smtClean="0"/>
              <a:t>"</a:t>
            </a:r>
            <a:r>
              <a:rPr lang="en-US" dirty="0" smtClean="0">
                <a:hlinkClick r:id="rId9" action="ppaction://hlinkfile" tooltip="Mountain Victory (page does not exist)"/>
              </a:rPr>
              <a:t>Mountain Victory</a:t>
            </a:r>
            <a:r>
              <a:rPr lang="en-US" dirty="0" smtClean="0"/>
              <a:t>" (1932)</a:t>
            </a:r>
          </a:p>
          <a:p>
            <a:r>
              <a:rPr lang="en-US" dirty="0" smtClean="0"/>
              <a:t>"</a:t>
            </a:r>
            <a:r>
              <a:rPr lang="en-US" dirty="0" smtClean="0">
                <a:hlinkClick r:id="rId10" action="ppaction://hlinkfile" tooltip="There Was a Queen (page does not exist)"/>
              </a:rPr>
              <a:t>There Was a Queen</a:t>
            </a:r>
            <a:r>
              <a:rPr lang="en-US" dirty="0" smtClean="0"/>
              <a:t>" (1933)</a:t>
            </a:r>
          </a:p>
          <a:p>
            <a:r>
              <a:rPr lang="en-US" dirty="0" smtClean="0"/>
              <a:t>"</a:t>
            </a:r>
            <a:r>
              <a:rPr lang="en-US" dirty="0" smtClean="0">
                <a:hlinkClick r:id="rId11" action="ppaction://hlinkfile" tooltip="Artist at Home (page does not exist)"/>
              </a:rPr>
              <a:t>Artist at Home</a:t>
            </a:r>
            <a:r>
              <a:rPr lang="en-US" dirty="0" smtClean="0"/>
              <a:t>" (1933)</a:t>
            </a:r>
          </a:p>
          <a:p>
            <a:r>
              <a:rPr lang="en-US" b="1" dirty="0" smtClean="0"/>
              <a:t>Poetry</a:t>
            </a:r>
          </a:p>
          <a:p>
            <a:r>
              <a:rPr lang="en-US" i="1" dirty="0" smtClean="0">
                <a:hlinkClick r:id="rId12" action="ppaction://hlinkfile" tooltip="Vision in Spring (page does not exist)"/>
              </a:rPr>
              <a:t>Vision in Spring</a:t>
            </a:r>
            <a:r>
              <a:rPr lang="en-US" dirty="0" smtClean="0"/>
              <a:t> (1921)</a:t>
            </a:r>
          </a:p>
          <a:p>
            <a:r>
              <a:rPr lang="en-US" i="1" dirty="0" smtClean="0">
                <a:hlinkClick r:id="rId13" action="ppaction://hlinkfile" tooltip="The Marble Faun (Faulkner) (page does not exist)"/>
              </a:rPr>
              <a:t>The Marble Faun</a:t>
            </a:r>
            <a:r>
              <a:rPr lang="en-US" dirty="0" smtClean="0"/>
              <a:t> (1924)</a:t>
            </a:r>
          </a:p>
          <a:p>
            <a:r>
              <a:rPr lang="en-US" i="1" dirty="0" smtClean="0">
                <a:hlinkClick r:id="rId14" action="ppaction://hlinkfile" tooltip="A Green Bough (page does not exist)"/>
              </a:rPr>
              <a:t>A Green Bough</a:t>
            </a:r>
            <a:r>
              <a:rPr lang="en-US" dirty="0" smtClean="0"/>
              <a:t> (1933)</a:t>
            </a:r>
          </a:p>
          <a:p>
            <a:r>
              <a:rPr lang="en-US" i="1" dirty="0" smtClean="0">
                <a:hlinkClick r:id="rId15" action="ppaction://hlinkfile" tooltip="This Earth, a Poem (page does not exist)"/>
              </a:rPr>
              <a:t>This Earth, a Poem</a:t>
            </a:r>
            <a:r>
              <a:rPr lang="en-US" dirty="0" smtClean="0"/>
              <a:t> (1932)</a:t>
            </a:r>
          </a:p>
          <a:p>
            <a:r>
              <a:rPr lang="en-US" i="1" dirty="0" smtClean="0">
                <a:hlinkClick r:id="rId16" action="ppaction://hlinkfile" tooltip="Mississippi Poems (page does not exist)"/>
              </a:rPr>
              <a:t>Mississippi Poems</a:t>
            </a:r>
            <a:r>
              <a:rPr lang="en-US" dirty="0" smtClean="0"/>
              <a:t> (1979)</a:t>
            </a:r>
          </a:p>
          <a:p>
            <a:r>
              <a:rPr lang="en-US" i="1" dirty="0" smtClean="0">
                <a:hlinkClick r:id="rId17" action="ppaction://hlinkfile" tooltip="Helen, a Courtship and Mississippi Poems (page does not exist)"/>
              </a:rPr>
              <a:t>Helen, a Courtship and Mississippi Poems</a:t>
            </a:r>
            <a:r>
              <a:rPr lang="en-US" dirty="0" smtClean="0"/>
              <a:t> (1981).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oper Black" pitchFamily="18" charset="0"/>
              </a:rPr>
              <a:t>The style</a:t>
            </a:r>
            <a:endParaRPr lang="en-US" dirty="0">
              <a:latin typeface="Cooper Black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0"/>
            <a:ext cx="8534400" cy="4831560"/>
          </a:xfrm>
        </p:spPr>
        <p:txBody>
          <a:bodyPr>
            <a:noAutofit/>
          </a:bodyPr>
          <a:lstStyle/>
          <a:p>
            <a:r>
              <a:rPr lang="en-US" sz="2400" dirty="0" smtClean="0"/>
              <a:t>The title</a:t>
            </a:r>
            <a:r>
              <a:rPr lang="en-US" sz="2000" dirty="0" smtClean="0"/>
              <a:t>: The novel’s title is taken from one of the most famous </a:t>
            </a:r>
            <a:r>
              <a:rPr lang="en-US" sz="2000" dirty="0" smtClean="0">
                <a:hlinkClick r:id="rId2" action="ppaction://hlinkfile" tooltip="Soliloquy"/>
              </a:rPr>
              <a:t>soliloquies</a:t>
            </a:r>
            <a:r>
              <a:rPr lang="en-US" sz="2000" dirty="0" smtClean="0"/>
              <a:t> in </a:t>
            </a:r>
            <a:r>
              <a:rPr lang="en-US" sz="2000" dirty="0" smtClean="0">
                <a:hlinkClick r:id="rId3" action="ppaction://hlinkfile" tooltip="Shakespeare"/>
              </a:rPr>
              <a:t>Shakespeare</a:t>
            </a:r>
            <a:r>
              <a:rPr lang="en-US" sz="2000" dirty="0" smtClean="0"/>
              <a:t>'s tragedy </a:t>
            </a:r>
            <a:r>
              <a:rPr lang="en-US" sz="2000" i="1" dirty="0" smtClean="0">
                <a:hlinkClick r:id="rId4" action="ppaction://hlinkfile" tooltip="Macbeth"/>
              </a:rPr>
              <a:t>Macbeth</a:t>
            </a:r>
            <a:r>
              <a:rPr lang="en-US" sz="2000" dirty="0" smtClean="0"/>
              <a:t> he says: Tomorrow</a:t>
            </a:r>
            <a:r>
              <a:rPr lang="en-US" sz="2000" b="1" i="1" dirty="0" smtClean="0"/>
              <a:t> and tomorrow and tomorrow</a:t>
            </a:r>
            <a:r>
              <a:rPr lang="en-US" sz="2000" dirty="0" smtClean="0"/>
              <a:t> “And then is heard no more. It is a tale/ Told by an idiot, full of sound and fury,/ Signifying nothing”.</a:t>
            </a:r>
            <a:r>
              <a:rPr lang="en-US" sz="2000" b="1" i="1" dirty="0" smtClean="0"/>
              <a:t> </a:t>
            </a:r>
          </a:p>
          <a:p>
            <a:endParaRPr lang="en-US" sz="2400" dirty="0" smtClean="0"/>
          </a:p>
          <a:p>
            <a:r>
              <a:rPr lang="en-US" sz="2400" b="1" dirty="0" smtClean="0"/>
              <a:t>Stream of consciousness</a:t>
            </a:r>
            <a:r>
              <a:rPr lang="en-US" sz="2000" b="1" dirty="0" smtClean="0"/>
              <a:t>: is</a:t>
            </a:r>
            <a:r>
              <a:rPr lang="en-US" sz="2000" dirty="0" smtClean="0"/>
              <a:t> a technique used by writer’s who want to mimic the way we really experience life. Life is a blend of sensation, memory, emotion.</a:t>
            </a:r>
          </a:p>
          <a:p>
            <a:pPr>
              <a:buNone/>
            </a:pP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Faulkner wrote at a time when </a:t>
            </a:r>
            <a:r>
              <a:rPr lang="en-US" sz="2400" b="1" dirty="0" smtClean="0"/>
              <a:t>high modernism</a:t>
            </a:r>
            <a:r>
              <a:rPr lang="en-US" sz="2400" dirty="0" smtClean="0"/>
              <a:t> </a:t>
            </a:r>
            <a:r>
              <a:rPr lang="en-US" sz="2000" dirty="0" smtClean="0"/>
              <a:t>was popular. High modernists felt that the traditional method of presenting space and time in the arts didn’t mesh with how we experience life.</a:t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endParaRPr lang="en-US" sz="2000" dirty="0" smtClean="0"/>
          </a:p>
          <a:p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 smtClean="0"/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://farm4.static.flickr.com/3358/3207731352_940bd66e47_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1371600"/>
            <a:ext cx="4038600" cy="4572000"/>
          </a:xfrm>
          <a:prstGeom prst="rect">
            <a:avLst/>
          </a:prstGeom>
          <a:ln w="228600" cap="sq" cmpd="thickThin">
            <a:noFill/>
            <a:prstDash val="solid"/>
            <a:miter lim="800000"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</p:pic>
      <p:pic>
        <p:nvPicPr>
          <p:cNvPr id="6148" name="Picture 4" descr="http://www.lib.umich.edu/william-faulkner/majornovels/s&amp;f46.jp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5486400" y="1295400"/>
            <a:ext cx="3276600" cy="4834328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latin typeface="Cooper Black" pitchFamily="18" charset="0"/>
              </a:rPr>
              <a:t>The Sound and the Fury</a:t>
            </a:r>
            <a:r>
              <a:rPr lang="en-US" dirty="0" smtClean="0">
                <a:latin typeface="Cooper Black" pitchFamily="18" charset="0"/>
              </a:rPr>
              <a:t> </a:t>
            </a:r>
            <a:endParaRPr lang="en-US" dirty="0">
              <a:latin typeface="Cooper Black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83560"/>
            <a:ext cx="8382000" cy="492204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is a novel written by the American author </a:t>
            </a:r>
            <a:r>
              <a:rPr lang="en-US" u="sng" dirty="0" smtClean="0">
                <a:hlinkClick r:id="rId2" tooltip="William Faulkner"/>
              </a:rPr>
              <a:t>William Faulkner</a:t>
            </a:r>
            <a:r>
              <a:rPr lang="en-US" dirty="0" smtClean="0"/>
              <a:t>. It employs a number of narrative styles, including the technique known as </a:t>
            </a:r>
            <a:r>
              <a:rPr lang="en-US" u="sng" dirty="0" smtClean="0">
                <a:hlinkClick r:id="rId3" tooltip="Stream of consciousness writing"/>
              </a:rPr>
              <a:t>stream of consciousness</a:t>
            </a:r>
            <a:r>
              <a:rPr lang="en-US" dirty="0" smtClean="0"/>
              <a:t>, pioneered by 20th century European novelists such as </a:t>
            </a:r>
            <a:r>
              <a:rPr lang="en-US" u="sng" dirty="0" smtClean="0">
                <a:hlinkClick r:id="rId4" tooltip="James Joyce"/>
              </a:rPr>
              <a:t>James Joyce</a:t>
            </a:r>
            <a:r>
              <a:rPr lang="en-US" dirty="0" smtClean="0"/>
              <a:t> and </a:t>
            </a:r>
            <a:r>
              <a:rPr lang="en-US" u="sng" dirty="0" smtClean="0">
                <a:hlinkClick r:id="rId5" tooltip="Virginia Woolf"/>
              </a:rPr>
              <a:t>Virginia Woolf</a:t>
            </a:r>
            <a:r>
              <a:rPr lang="en-US" dirty="0" smtClean="0"/>
              <a:t>. Published in 1929, </a:t>
            </a:r>
            <a:r>
              <a:rPr lang="en-US" i="1" dirty="0" smtClean="0"/>
              <a:t>The Sound and the Fury</a:t>
            </a:r>
            <a:r>
              <a:rPr lang="en-US" dirty="0" smtClean="0"/>
              <a:t> was Faulkner's fourth novel, and was not immediately successful. In 1931, however, when Faulkner's fifth novel, </a:t>
            </a:r>
            <a:r>
              <a:rPr lang="en-US" i="1" u="sng" dirty="0" smtClean="0">
                <a:hlinkClick r:id="rId6" tooltip="Sanctuary (novel)"/>
              </a:rPr>
              <a:t>Sanctuary</a:t>
            </a:r>
            <a:r>
              <a:rPr lang="en-US" dirty="0" smtClean="0"/>
              <a:t>, was published — a sensationalist story which Faulkner later claimed was written only for money — </a:t>
            </a:r>
            <a:r>
              <a:rPr lang="en-US" i="1" dirty="0" smtClean="0"/>
              <a:t>The Sound and the Fury</a:t>
            </a:r>
            <a:r>
              <a:rPr lang="en-US" dirty="0" smtClean="0"/>
              <a:t> also became commercially successful, and Faulkner began to receive critical attention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http://2.bp.blogspot.com/_9f-5QLXa7_Y/Sb6bZ0SebFI/AAAAAAAADRQ/S7X0ZkcoBAs/s320/Blog+Art+-+The+Sound+and+the+Fury1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0" y="990600"/>
            <a:ext cx="6248400" cy="4724400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rgbClr val="00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  <a:scene3d>
            <a:camera prst="obliqueTopLeft"/>
            <a:lightRig rig="threePt" dir="t"/>
          </a:scene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oper Black" pitchFamily="18" charset="0"/>
              </a:rPr>
              <a:t>The plot</a:t>
            </a:r>
            <a:endParaRPr lang="en-US" dirty="0">
              <a:latin typeface="Cooper Black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3560"/>
            <a:ext cx="8229600" cy="4572000"/>
          </a:xfrm>
        </p:spPr>
        <p:txBody>
          <a:bodyPr>
            <a:noAutofit/>
          </a:bodyPr>
          <a:lstStyle/>
          <a:p>
            <a:r>
              <a:rPr lang="en-US" sz="2000" dirty="0" smtClean="0"/>
              <a:t>The novel tells the story, from four different perspectives, of the disintegration of a Southern family. The father is cynical and passive, and though he clearly loves his children, he drinks himself to death; the invalid mother has no love for her children and continuously demands that she herself be taken care of; </a:t>
            </a:r>
            <a:r>
              <a:rPr lang="en-US" sz="2000" dirty="0" err="1" smtClean="0"/>
              <a:t>Benjy</a:t>
            </a:r>
            <a:r>
              <a:rPr lang="en-US" sz="2000" dirty="0" smtClean="0"/>
              <a:t>, the mentally retarded son of whom his mother is ashamed, is castrated after he begins to exhibit sexual behavior; Quentin, the neurotic and romantic son, goes off to Harvard to fulfill his mother’s lifelong wish and commits suicide there; Caddy, the only daughter, becomes pregnant while still a teenager and quickly marries a man who turns her out of the house when he discovers that their child is not his; Jason, his mother’s favorite, loses his chance at a lucrative job when Caddy’s marriage fails and is reduced to supporting the family by working in a general store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142</TotalTime>
  <Words>772</Words>
  <Application>Microsoft Office PowerPoint</Application>
  <PresentationFormat>On-screen Show (4:3)</PresentationFormat>
  <Paragraphs>61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Metro</vt:lpstr>
      <vt:lpstr>The Sound and the Fury</vt:lpstr>
      <vt:lpstr>Biography </vt:lpstr>
      <vt:lpstr>Biography</vt:lpstr>
      <vt:lpstr>His Works </vt:lpstr>
      <vt:lpstr>The style</vt:lpstr>
      <vt:lpstr>Slide 6</vt:lpstr>
      <vt:lpstr>The Sound and the Fury </vt:lpstr>
      <vt:lpstr>Slide 8</vt:lpstr>
      <vt:lpstr>The plot</vt:lpstr>
      <vt:lpstr>The plot</vt:lpstr>
      <vt:lpstr>Names: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Sound and the Fury</dc:title>
  <dc:creator>Hanodi</dc:creator>
  <cp:lastModifiedBy>دوزانا</cp:lastModifiedBy>
  <cp:revision>19</cp:revision>
  <dcterms:created xsi:type="dcterms:W3CDTF">2010-04-20T19:03:00Z</dcterms:created>
  <dcterms:modified xsi:type="dcterms:W3CDTF">2010-06-10T08:46:17Z</dcterms:modified>
</cp:coreProperties>
</file>